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182" r:id="rId4"/>
  </p:sldMasterIdLst>
  <p:notesMasterIdLst>
    <p:notesMasterId r:id="rId23"/>
  </p:notesMasterIdLst>
  <p:handoutMasterIdLst>
    <p:handoutMasterId r:id="rId24"/>
  </p:handoutMasterIdLst>
  <p:sldIdLst>
    <p:sldId id="256" r:id="rId5"/>
    <p:sldId id="276" r:id="rId6"/>
    <p:sldId id="257" r:id="rId7"/>
    <p:sldId id="259" r:id="rId8"/>
    <p:sldId id="265" r:id="rId9"/>
    <p:sldId id="269" r:id="rId10"/>
    <p:sldId id="266" r:id="rId11"/>
    <p:sldId id="263" r:id="rId12"/>
    <p:sldId id="267" r:id="rId13"/>
    <p:sldId id="258" r:id="rId14"/>
    <p:sldId id="268" r:id="rId15"/>
    <p:sldId id="270" r:id="rId16"/>
    <p:sldId id="272" r:id="rId17"/>
    <p:sldId id="271" r:id="rId18"/>
    <p:sldId id="273" r:id="rId19"/>
    <p:sldId id="274" r:id="rId20"/>
    <p:sldId id="275" r:id="rId21"/>
    <p:sldId id="262" r:id="rId22"/>
  </p:sldIdLst>
  <p:sldSz cx="9144000" cy="5143500" type="screen16x9"/>
  <p:notesSz cx="6794500" cy="9931400"/>
  <p:custDataLst>
    <p:tags r:id="rId25"/>
  </p:custDataLst>
  <p:defaultTextStyle>
    <a:defPPr>
      <a:defRPr lang="en-US"/>
    </a:defPPr>
    <a:lvl1pPr marL="0" algn="l" defTabSz="7791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orient="horz" pos="204" userDrawn="1">
          <p15:clr>
            <a:srgbClr val="A4A3A4"/>
          </p15:clr>
        </p15:guide>
        <p15:guide id="8" orient="horz" pos="2041" userDrawn="1">
          <p15:clr>
            <a:srgbClr val="A4A3A4"/>
          </p15:clr>
        </p15:guide>
        <p15:guide id="9" orient="horz" pos="931" userDrawn="1">
          <p15:clr>
            <a:srgbClr val="A4A3A4"/>
          </p15:clr>
        </p15:guide>
        <p15:guide id="10" orient="horz" pos="3267" userDrawn="1">
          <p15:clr>
            <a:srgbClr val="A4A3A4"/>
          </p15:clr>
        </p15:guide>
        <p15:guide id="11" orient="horz" pos="703" userDrawn="1">
          <p15:clr>
            <a:srgbClr val="A4A3A4"/>
          </p15:clr>
        </p15:guide>
        <p15:guide id="12" orient="horz" pos="3493" userDrawn="1">
          <p15:clr>
            <a:srgbClr val="A4A3A4"/>
          </p15:clr>
        </p15:guide>
        <p15:guide id="13" orient="horz" pos="3719" userDrawn="1">
          <p15:clr>
            <a:srgbClr val="A4A3A4"/>
          </p15:clr>
        </p15:guide>
        <p15:guide id="14" orient="horz" pos="3879" userDrawn="1">
          <p15:clr>
            <a:srgbClr val="A4A3A4"/>
          </p15:clr>
        </p15:guide>
        <p15:guide id="15" pos="1939" userDrawn="1">
          <p15:clr>
            <a:srgbClr val="A4A3A4"/>
          </p15:clr>
        </p15:guide>
        <p15:guide id="16" pos="1847" userDrawn="1">
          <p15:clr>
            <a:srgbClr val="A4A3A4"/>
          </p15:clr>
        </p15:guide>
        <p15:guide id="17" pos="204" userDrawn="1">
          <p15:clr>
            <a:srgbClr val="A4A3A4"/>
          </p15:clr>
        </p15:guide>
        <p15:guide id="18" pos="7054" userDrawn="1">
          <p15:clr>
            <a:srgbClr val="A4A3A4"/>
          </p15:clr>
        </p15:guide>
        <p15:guide id="19" pos="5411" userDrawn="1">
          <p15:clr>
            <a:srgbClr val="A4A3A4"/>
          </p15:clr>
        </p15:guide>
        <p15:guide id="20" pos="5318" userDrawn="1">
          <p15:clr>
            <a:srgbClr val="A4A3A4"/>
          </p15:clr>
        </p15:guide>
        <p15:guide id="21" pos="3674" userDrawn="1">
          <p15:clr>
            <a:srgbClr val="A4A3A4"/>
          </p15:clr>
        </p15:guide>
        <p15:guide id="22" pos="3584" userDrawn="1">
          <p15:clr>
            <a:srgbClr val="A4A3A4"/>
          </p15:clr>
        </p15:guide>
        <p15:guide id="23" pos="3629" userDrawn="1">
          <p15:clr>
            <a:srgbClr val="A4A3A4"/>
          </p15:clr>
        </p15:guide>
        <p15:guide id="24" orient="horz" pos="216" userDrawn="1">
          <p15:clr>
            <a:srgbClr val="A4A3A4"/>
          </p15:clr>
        </p15:guide>
        <p15:guide id="25" orient="horz" pos="2160" userDrawn="1">
          <p15:clr>
            <a:srgbClr val="A4A3A4"/>
          </p15:clr>
        </p15:guide>
        <p15:guide id="26" orient="horz" pos="984" userDrawn="1">
          <p15:clr>
            <a:srgbClr val="A4A3A4"/>
          </p15:clr>
        </p15:guide>
        <p15:guide id="27" orient="horz" pos="3456" userDrawn="1">
          <p15:clr>
            <a:srgbClr val="A4A3A4"/>
          </p15:clr>
        </p15:guide>
        <p15:guide id="28" orient="horz" pos="744" userDrawn="1">
          <p15:clr>
            <a:srgbClr val="A4A3A4"/>
          </p15:clr>
        </p15:guide>
        <p15:guide id="29" orient="horz" pos="3697" userDrawn="1">
          <p15:clr>
            <a:srgbClr val="A4A3A4"/>
          </p15:clr>
        </p15:guide>
        <p15:guide id="30" orient="horz" pos="3936" userDrawn="1">
          <p15:clr>
            <a:srgbClr val="A4A3A4"/>
          </p15:clr>
        </p15:guide>
        <p15:guide id="31" orient="horz" pos="4104" userDrawn="1">
          <p15:clr>
            <a:srgbClr val="A4A3A4"/>
          </p15:clr>
        </p15:guide>
        <p15:guide id="32" pos="1667" userDrawn="1">
          <p15:clr>
            <a:srgbClr val="A4A3A4"/>
          </p15:clr>
        </p15:guide>
        <p15:guide id="33" pos="1588" userDrawn="1">
          <p15:clr>
            <a:srgbClr val="A4A3A4"/>
          </p15:clr>
        </p15:guide>
        <p15:guide id="34" pos="176" userDrawn="1">
          <p15:clr>
            <a:srgbClr val="A4A3A4"/>
          </p15:clr>
        </p15:guide>
        <p15:guide id="35" pos="6065" userDrawn="1">
          <p15:clr>
            <a:srgbClr val="A4A3A4"/>
          </p15:clr>
        </p15:guide>
        <p15:guide id="36" pos="4652" userDrawn="1">
          <p15:clr>
            <a:srgbClr val="A4A3A4"/>
          </p15:clr>
        </p15:guide>
        <p15:guide id="37" pos="4571" userDrawn="1">
          <p15:clr>
            <a:srgbClr val="A4A3A4"/>
          </p15:clr>
        </p15:guide>
        <p15:guide id="38" pos="3159" userDrawn="1">
          <p15:clr>
            <a:srgbClr val="A4A3A4"/>
          </p15:clr>
        </p15:guide>
        <p15:guide id="39" pos="3081" userDrawn="1">
          <p15:clr>
            <a:srgbClr val="A4A3A4"/>
          </p15:clr>
        </p15:guide>
        <p15:guide id="40" pos="3120" userDrawn="1">
          <p15:clr>
            <a:srgbClr val="A4A3A4"/>
          </p15:clr>
        </p15:guide>
        <p15:guide id="41" orient="horz" pos="-336">
          <p15:clr>
            <a:srgbClr val="A4A3A4"/>
          </p15:clr>
        </p15:guide>
        <p15:guide id="42" orient="horz" pos="1501">
          <p15:clr>
            <a:srgbClr val="A4A3A4"/>
          </p15:clr>
        </p15:guide>
        <p15:guide id="43" orient="horz" pos="391">
          <p15:clr>
            <a:srgbClr val="A4A3A4"/>
          </p15:clr>
        </p15:guide>
        <p15:guide id="44" orient="horz" pos="2727">
          <p15:clr>
            <a:srgbClr val="A4A3A4"/>
          </p15:clr>
        </p15:guide>
        <p15:guide id="45" orient="horz" pos="163">
          <p15:clr>
            <a:srgbClr val="A4A3A4"/>
          </p15:clr>
        </p15:guide>
        <p15:guide id="46" orient="horz" pos="2953">
          <p15:clr>
            <a:srgbClr val="A4A3A4"/>
          </p15:clr>
        </p15:guide>
        <p15:guide id="47" orient="horz" pos="3179">
          <p15:clr>
            <a:srgbClr val="A4A3A4"/>
          </p15:clr>
        </p15:guide>
        <p15:guide id="48" orient="horz" pos="3339">
          <p15:clr>
            <a:srgbClr val="A4A3A4"/>
          </p15:clr>
        </p15:guide>
        <p15:guide id="49" orient="horz" pos="-324">
          <p15:clr>
            <a:srgbClr val="A4A3A4"/>
          </p15:clr>
        </p15:guide>
        <p15:guide id="50" orient="horz" pos="1620">
          <p15:clr>
            <a:srgbClr val="A4A3A4"/>
          </p15:clr>
        </p15:guide>
        <p15:guide id="51" orient="horz" pos="444">
          <p15:clr>
            <a:srgbClr val="A4A3A4"/>
          </p15:clr>
        </p15:guide>
        <p15:guide id="52" orient="horz" pos="2916">
          <p15:clr>
            <a:srgbClr val="A4A3A4"/>
          </p15:clr>
        </p15:guide>
        <p15:guide id="53" orient="horz" pos="3157">
          <p15:clr>
            <a:srgbClr val="A4A3A4"/>
          </p15:clr>
        </p15:guide>
        <p15:guide id="54" orient="horz" pos="3396">
          <p15:clr>
            <a:srgbClr val="A4A3A4"/>
          </p15:clr>
        </p15:guide>
        <p15:guide id="55" orient="horz" pos="3564">
          <p15:clr>
            <a:srgbClr val="A4A3A4"/>
          </p15:clr>
        </p15:guide>
        <p15:guide id="56" pos="1699">
          <p15:clr>
            <a:srgbClr val="A4A3A4"/>
          </p15:clr>
        </p15:guide>
        <p15:guide id="57" pos="1607">
          <p15:clr>
            <a:srgbClr val="A4A3A4"/>
          </p15:clr>
        </p15:guide>
        <p15:guide id="58" pos="-36">
          <p15:clr>
            <a:srgbClr val="A4A3A4"/>
          </p15:clr>
        </p15:guide>
        <p15:guide id="59" pos="6814">
          <p15:clr>
            <a:srgbClr val="A4A3A4"/>
          </p15:clr>
        </p15:guide>
        <p15:guide id="60" pos="5171">
          <p15:clr>
            <a:srgbClr val="A4A3A4"/>
          </p15:clr>
        </p15:guide>
        <p15:guide id="61" pos="5078">
          <p15:clr>
            <a:srgbClr val="A4A3A4"/>
          </p15:clr>
        </p15:guide>
        <p15:guide id="62" pos="3434">
          <p15:clr>
            <a:srgbClr val="A4A3A4"/>
          </p15:clr>
        </p15:guide>
        <p15:guide id="63" pos="3344">
          <p15:clr>
            <a:srgbClr val="A4A3A4"/>
          </p15:clr>
        </p15:guide>
        <p15:guide id="64" pos="3389">
          <p15:clr>
            <a:srgbClr val="A4A3A4"/>
          </p15:clr>
        </p15:guide>
        <p15:guide id="65" pos="1427">
          <p15:clr>
            <a:srgbClr val="A4A3A4"/>
          </p15:clr>
        </p15:guide>
        <p15:guide id="66" pos="1348">
          <p15:clr>
            <a:srgbClr val="A4A3A4"/>
          </p15:clr>
        </p15:guide>
        <p15:guide id="67" pos="-64">
          <p15:clr>
            <a:srgbClr val="A4A3A4"/>
          </p15:clr>
        </p15:guide>
        <p15:guide id="68" pos="5825">
          <p15:clr>
            <a:srgbClr val="A4A3A4"/>
          </p15:clr>
        </p15:guide>
        <p15:guide id="69" pos="4412">
          <p15:clr>
            <a:srgbClr val="A4A3A4"/>
          </p15:clr>
        </p15:guide>
        <p15:guide id="70" pos="4331">
          <p15:clr>
            <a:srgbClr val="A4A3A4"/>
          </p15:clr>
        </p15:guide>
        <p15:guide id="71" pos="2919">
          <p15:clr>
            <a:srgbClr val="A4A3A4"/>
          </p15:clr>
        </p15:guide>
        <p15:guide id="72" pos="2841">
          <p15:clr>
            <a:srgbClr val="A4A3A4"/>
          </p15:clr>
        </p15:guide>
        <p15:guide id="7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1" userDrawn="1">
          <p15:clr>
            <a:srgbClr val="A4A3A4"/>
          </p15:clr>
        </p15:guide>
        <p15:guide id="2" pos="2159" userDrawn="1">
          <p15:clr>
            <a:srgbClr val="A4A3A4"/>
          </p15:clr>
        </p15:guide>
        <p15:guide id="3" pos="302" userDrawn="1">
          <p15:clr>
            <a:srgbClr val="A4A3A4"/>
          </p15:clr>
        </p15:guide>
        <p15:guide id="4" pos="4016" userDrawn="1">
          <p15:clr>
            <a:srgbClr val="A4A3A4"/>
          </p15:clr>
        </p15:guide>
        <p15:guide id="5" orient="horz" pos="3129" userDrawn="1">
          <p15:clr>
            <a:srgbClr val="A4A3A4"/>
          </p15:clr>
        </p15:guide>
        <p15:guide id="6" pos="2140" userDrawn="1">
          <p15:clr>
            <a:srgbClr val="A4A3A4"/>
          </p15:clr>
        </p15:guide>
        <p15:guide id="7" pos="299" userDrawn="1">
          <p15:clr>
            <a:srgbClr val="A4A3A4"/>
          </p15:clr>
        </p15:guide>
        <p15:guide id="8" pos="398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da2" initials="d" lastIdx="6" clrIdx="0"/>
  <p:cmAuthor id="1" name="Dada" initials="DT" lastIdx="20" clrIdx="1"/>
  <p:cmAuthor id="2" name="Dada-Design" initials="D" lastIdx="4" clrIdx="2"/>
  <p:cmAuthor id="3" name="kair" initials="kr" lastIdx="3" clrIdx="3"/>
  <p:cmAuthor id="4" name="Rannenberg" initials="R" lastIdx="1" clrIdx="4">
    <p:extLst>
      <p:ext uri="{19B8F6BF-5375-455C-9EA6-DF929625EA0E}">
        <p15:presenceInfo xmlns:p15="http://schemas.microsoft.com/office/powerpoint/2012/main" userId="Rannen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B40C"/>
    <a:srgbClr val="FEEB17"/>
    <a:srgbClr val="202F58"/>
    <a:srgbClr val="202F59"/>
    <a:srgbClr val="112D82"/>
    <a:srgbClr val="898989"/>
    <a:srgbClr val="164194"/>
    <a:srgbClr val="4472C4"/>
    <a:srgbClr val="E20074"/>
    <a:srgbClr val="E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86410" autoAdjust="0"/>
  </p:normalViewPr>
  <p:slideViewPr>
    <p:cSldViewPr snapToGrid="0" snapToObjects="1">
      <p:cViewPr varScale="1">
        <p:scale>
          <a:sx n="115" d="100"/>
          <a:sy n="115" d="100"/>
        </p:scale>
        <p:origin x="456" y="43"/>
      </p:cViewPr>
      <p:guideLst>
        <p:guide orient="horz" pos="204"/>
        <p:guide orient="horz" pos="2041"/>
        <p:guide orient="horz" pos="931"/>
        <p:guide orient="horz" pos="3267"/>
        <p:guide orient="horz" pos="703"/>
        <p:guide orient="horz" pos="3493"/>
        <p:guide orient="horz" pos="3719"/>
        <p:guide orient="horz" pos="3879"/>
        <p:guide pos="1939"/>
        <p:guide pos="1847"/>
        <p:guide pos="204"/>
        <p:guide pos="7054"/>
        <p:guide pos="5411"/>
        <p:guide pos="5318"/>
        <p:guide pos="3674"/>
        <p:guide pos="3584"/>
        <p:guide pos="3629"/>
        <p:guide orient="horz" pos="216"/>
        <p:guide orient="horz" pos="2160"/>
        <p:guide orient="horz" pos="984"/>
        <p:guide orient="horz" pos="3456"/>
        <p:guide orient="horz" pos="744"/>
        <p:guide orient="horz" pos="3697"/>
        <p:guide orient="horz" pos="3936"/>
        <p:guide orient="horz" pos="4104"/>
        <p:guide pos="1667"/>
        <p:guide pos="1588"/>
        <p:guide pos="176"/>
        <p:guide pos="6065"/>
        <p:guide pos="4652"/>
        <p:guide pos="4571"/>
        <p:guide pos="3159"/>
        <p:guide pos="3081"/>
        <p:guide pos="3120"/>
        <p:guide orient="horz" pos="-336"/>
        <p:guide orient="horz" pos="1501"/>
        <p:guide orient="horz" pos="391"/>
        <p:guide orient="horz" pos="2727"/>
        <p:guide orient="horz" pos="163"/>
        <p:guide orient="horz" pos="2953"/>
        <p:guide orient="horz" pos="3179"/>
        <p:guide orient="horz" pos="3339"/>
        <p:guide orient="horz" pos="-324"/>
        <p:guide orient="horz" pos="1620"/>
        <p:guide orient="horz" pos="444"/>
        <p:guide orient="horz" pos="2916"/>
        <p:guide orient="horz" pos="3157"/>
        <p:guide orient="horz" pos="3396"/>
        <p:guide orient="horz" pos="3564"/>
        <p:guide pos="1699"/>
        <p:guide pos="1607"/>
        <p:guide pos="-36"/>
        <p:guide pos="6814"/>
        <p:guide pos="5171"/>
        <p:guide pos="5078"/>
        <p:guide pos="3434"/>
        <p:guide pos="3344"/>
        <p:guide pos="3389"/>
        <p:guide pos="1427"/>
        <p:guide pos="1348"/>
        <p:guide pos="-64"/>
        <p:guide pos="5825"/>
        <p:guide pos="4412"/>
        <p:guide pos="4331"/>
        <p:guide pos="2919"/>
        <p:guide pos="284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53" d="100"/>
          <a:sy n="53" d="100"/>
        </p:scale>
        <p:origin x="-2814" y="-78"/>
      </p:cViewPr>
      <p:guideLst>
        <p:guide orient="horz" pos="2881"/>
        <p:guide pos="2159"/>
        <p:guide pos="302"/>
        <p:guide pos="4016"/>
        <p:guide orient="horz" pos="3129"/>
        <p:guide pos="2140"/>
        <p:guide pos="299"/>
        <p:guide pos="398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852280" y="9384000"/>
            <a:ext cx="467234" cy="304980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/>
            </a:lvl1pPr>
          </a:lstStyle>
          <a:p>
            <a:fld id="{A7E515CE-432D-4663-9EC7-909C3633A725}" type="slidenum">
              <a:rPr lang="de-DE" smtClean="0">
                <a:latin typeface="Tele-GroteskNor" pitchFamily="2" charset="0"/>
              </a:rPr>
              <a:pPr/>
              <a:t>‹#›</a:t>
            </a:fld>
            <a:endParaRPr lang="de-DE" dirty="0">
              <a:latin typeface="Tele-GroteskNor" pitchFamily="2" charset="0"/>
            </a:endParaRPr>
          </a:p>
        </p:txBody>
      </p:sp>
      <p:grpSp>
        <p:nvGrpSpPr>
          <p:cNvPr id="6" name="Gruppieren 31"/>
          <p:cNvGrpSpPr>
            <a:grpSpLocks noChangeAspect="1"/>
          </p:cNvGrpSpPr>
          <p:nvPr/>
        </p:nvGrpSpPr>
        <p:grpSpPr bwMode="auto">
          <a:xfrm>
            <a:off x="478133" y="262079"/>
            <a:ext cx="5803635" cy="281046"/>
            <a:chOff x="321317" y="6153149"/>
            <a:chExt cx="8498833" cy="371475"/>
          </a:xfrm>
        </p:grpSpPr>
        <p:sp>
          <p:nvSpPr>
            <p:cNvPr id="7" name="Freeform 9"/>
            <p:cNvSpPr>
              <a:spLocks noChangeAspect="1" noEditPoints="1"/>
            </p:cNvSpPr>
            <p:nvPr userDrawn="1"/>
          </p:nvSpPr>
          <p:spPr bwMode="auto">
            <a:xfrm>
              <a:off x="7309246" y="6310400"/>
              <a:ext cx="1510904" cy="12078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sz="1800">
                <a:latin typeface="+mn-lt"/>
                <a:cs typeface="+mn-cs"/>
              </a:endParaRPr>
            </a:p>
          </p:txBody>
        </p:sp>
        <p:sp>
          <p:nvSpPr>
            <p:cNvPr id="8" name="Freeform 5"/>
            <p:cNvSpPr>
              <a:spLocks noChangeAspect="1" noEditPoints="1"/>
            </p:cNvSpPr>
            <p:nvPr userDrawn="1"/>
          </p:nvSpPr>
          <p:spPr bwMode="auto">
            <a:xfrm>
              <a:off x="321317" y="6153149"/>
              <a:ext cx="760058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 sz="1800">
                <a:latin typeface="+mn-lt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331354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93675" y="403225"/>
            <a:ext cx="6407150" cy="3605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74367" y="4210500"/>
            <a:ext cx="5845766" cy="497604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852900" y="9384000"/>
            <a:ext cx="467234" cy="3049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>
                <a:latin typeface="Tele-GroteskNor" pitchFamily="2" charset="0"/>
              </a:defRPr>
            </a:lvl1pPr>
          </a:lstStyle>
          <a:p>
            <a:fld id="{76E97663-D53D-4421-A2F3-0C076A0529F5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6344682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indent="0" algn="l" defTabSz="981745" rtl="0" eaLnBrk="1" latinLnBrk="0" hangingPunct="1">
      <a:lnSpc>
        <a:spcPct val="90000"/>
      </a:lnSpc>
      <a:spcBef>
        <a:spcPts val="341"/>
      </a:spcBef>
      <a:buClr>
        <a:schemeClr val="tx2"/>
      </a:buClr>
      <a:buSzPct val="75000"/>
      <a:buFont typeface="Wingdings" pitchFamily="2" charset="2"/>
      <a:buNone/>
      <a:defRPr sz="900"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0" indent="0" algn="l" defTabSz="981745" rtl="0" eaLnBrk="1" latinLnBrk="0" hangingPunct="1">
      <a:lnSpc>
        <a:spcPct val="90000"/>
      </a:lnSpc>
      <a:spcBef>
        <a:spcPts val="341"/>
      </a:spcBef>
      <a:buClr>
        <a:schemeClr val="tx2"/>
      </a:buClr>
      <a:buSzPct val="75000"/>
      <a:buFont typeface="Wingdings" pitchFamily="2" charset="2"/>
      <a:buNone/>
      <a:defRPr sz="900" kern="1200">
        <a:solidFill>
          <a:schemeClr val="tx1"/>
        </a:solidFill>
        <a:latin typeface="Tele-GroteskNor" pitchFamily="2" charset="0"/>
        <a:ea typeface="+mn-ea"/>
        <a:cs typeface="+mn-cs"/>
      </a:defRPr>
    </a:lvl2pPr>
    <a:lvl3pPr marL="73046" indent="-73046" algn="l" defTabSz="981745" rtl="0" eaLnBrk="1" latinLnBrk="0" hangingPunct="1">
      <a:lnSpc>
        <a:spcPct val="90000"/>
      </a:lnSpc>
      <a:spcBef>
        <a:spcPts val="341"/>
      </a:spcBef>
      <a:buClrTx/>
      <a:buSzPct val="70000"/>
      <a:buFont typeface="Wingdings 2" panose="05020102010507070707" pitchFamily="18" charset="2"/>
      <a:buChar char="¡"/>
      <a:defRPr sz="900" kern="1200">
        <a:solidFill>
          <a:schemeClr val="tx1"/>
        </a:solidFill>
        <a:latin typeface="Tele-GroteskNor" pitchFamily="2" charset="0"/>
        <a:ea typeface="+mn-ea"/>
        <a:cs typeface="+mn-cs"/>
      </a:defRPr>
    </a:lvl3pPr>
    <a:lvl4pPr marL="154210" indent="-81163" algn="l" defTabSz="981745" rtl="0" eaLnBrk="1" latinLnBrk="0" hangingPunct="1">
      <a:lnSpc>
        <a:spcPct val="90000"/>
      </a:lnSpc>
      <a:spcBef>
        <a:spcPts val="341"/>
      </a:spcBef>
      <a:buClrTx/>
      <a:buSzPct val="70000"/>
      <a:buFont typeface="Wingdings 2" panose="05020102010507070707" pitchFamily="18" charset="2"/>
      <a:buChar char="¡"/>
      <a:defRPr sz="900" kern="1200">
        <a:solidFill>
          <a:schemeClr val="tx1"/>
        </a:solidFill>
        <a:latin typeface="Tele-GroteskNor" pitchFamily="2" charset="0"/>
        <a:ea typeface="+mn-ea"/>
        <a:cs typeface="+mn-cs"/>
      </a:defRPr>
    </a:lvl4pPr>
    <a:lvl5pPr marL="227256" indent="-73046" algn="l" defTabSz="981745" rtl="0" eaLnBrk="1" latinLnBrk="0" hangingPunct="1">
      <a:lnSpc>
        <a:spcPct val="90000"/>
      </a:lnSpc>
      <a:spcBef>
        <a:spcPts val="341"/>
      </a:spcBef>
      <a:buClrTx/>
      <a:buSzPct val="70000"/>
      <a:buFont typeface="Wingdings 2" panose="05020102010507070707" pitchFamily="18" charset="2"/>
      <a:buChar char="¡"/>
      <a:defRPr sz="900" kern="1200">
        <a:solidFill>
          <a:schemeClr val="tx1"/>
        </a:solidFill>
        <a:latin typeface="Tele-GroteskNor" pitchFamily="2" charset="0"/>
        <a:ea typeface="+mn-ea"/>
        <a:cs typeface="+mn-cs"/>
      </a:defRPr>
    </a:lvl5pPr>
    <a:lvl6pPr marL="2454364" algn="l" defTabSz="98174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45236" algn="l" defTabSz="98174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36109" algn="l" defTabSz="98174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26981" algn="l" defTabSz="98174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7925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Confidentiality is NP-hard It has been shown that models need to be bounded to a limited number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of sessions, with a finite set of agents, keys, and nonces for the problem to be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decidable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0118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>
                <a:effectLst/>
                <a:latin typeface="Times New Roman" panose="02020603050405020304" pitchFamily="18" charset="0"/>
              </a:rPr>
              <a:t>Securing</a:t>
            </a:r>
            <a:r>
              <a:rPr lang="nb-NO" dirty="0">
                <a:effectLst/>
                <a:latin typeface="Times New Roman" panose="02020603050405020304" pitchFamily="18" charset="0"/>
              </a:rPr>
              <a:t> </a:t>
            </a:r>
            <a:r>
              <a:rPr lang="nb-NO" dirty="0" err="1">
                <a:effectLst/>
                <a:latin typeface="Times New Roman" panose="02020603050405020304" pitchFamily="18" charset="0"/>
              </a:rPr>
              <a:t>Industrial</a:t>
            </a:r>
            <a:r>
              <a:rPr lang="nb-NO" dirty="0">
                <a:effectLst/>
                <a:latin typeface="Times New Roman" panose="02020603050405020304" pitchFamily="18" charset="0"/>
              </a:rPr>
              <a:t> Control Systems</a:t>
            </a:r>
            <a:br>
              <a:rPr lang="nb-NO" dirty="0"/>
            </a:br>
            <a:r>
              <a:rPr lang="nb-NO" dirty="0">
                <a:effectLst/>
                <a:latin typeface="Times New Roman" panose="02020603050405020304" pitchFamily="18" charset="0"/>
              </a:rPr>
              <a:t>Marina </a:t>
            </a:r>
            <a:r>
              <a:rPr lang="nb-NO" dirty="0" err="1">
                <a:effectLst/>
                <a:latin typeface="Times New Roman" panose="02020603050405020304" pitchFamily="18" charset="0"/>
              </a:rPr>
              <a:t>Krotofil</a:t>
            </a:r>
            <a:r>
              <a:rPr lang="nb-NO" dirty="0">
                <a:effectLst/>
                <a:latin typeface="Times New Roman" panose="02020603050405020304" pitchFamily="18" charset="0"/>
              </a:rPr>
              <a:t>, Klaus </a:t>
            </a:r>
            <a:r>
              <a:rPr lang="nb-NO" dirty="0" err="1">
                <a:effectLst/>
                <a:latin typeface="Times New Roman" panose="02020603050405020304" pitchFamily="18" charset="0"/>
              </a:rPr>
              <a:t>Kursawe</a:t>
            </a:r>
            <a:r>
              <a:rPr lang="nb-NO" dirty="0">
                <a:effectLst/>
                <a:latin typeface="Times New Roman" panose="02020603050405020304" pitchFamily="18" charset="0"/>
              </a:rPr>
              <a:t>, and Dieter </a:t>
            </a:r>
            <a:r>
              <a:rPr lang="nb-NO" dirty="0" err="1">
                <a:effectLst/>
                <a:latin typeface="Times New Roman" panose="02020603050405020304" pitchFamily="18" charset="0"/>
              </a:rPr>
              <a:t>Gollmann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5860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go HAM on the state space here 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7406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97663-D53D-4421-A2F3-0C076A0529F5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8163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cid:f5422b31-2139-485a-8874-901a0c160e2b@mail.ntnu.no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cid:f5422b31-2139-485a-8874-901a0c160e2b@mail.ntnu.no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cid:cd71d0b5-8ca3-4348-8e13-3769ff51ea1c@mail.ntnu.no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cid:cd71d0b5-8ca3-4348-8e13-3769ff51ea1c@mail.ntnu.no" TargetMode="Externa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cid:cd71d0b5-8ca3-4348-8e13-3769ff51ea1c@mail.ntnu.no" TargetMode="Externa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cid:cd71d0b5-8ca3-4348-8e13-3769ff51ea1c@mail.ntnu.no" TargetMode="Externa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cid:cd71d0b5-8ca3-4348-8e13-3769ff51ea1c@mail.ntnu.no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cid:f5422b31-2139-485a-8874-901a0c160e2b@mail.ntnu.no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pattFill prst="dotDmnd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431C0-C7A5-3645-8F2C-90C63C74A0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8271" y="2366222"/>
            <a:ext cx="8370256" cy="1334084"/>
          </a:xfrm>
          <a:prstGeom prst="rect">
            <a:avLst/>
          </a:prstGeom>
        </p:spPr>
        <p:txBody>
          <a:bodyPr anchor="t"/>
          <a:lstStyle>
            <a:lvl1pPr algn="l">
              <a:defRPr sz="4200" b="0" i="0" baseline="0">
                <a:solidFill>
                  <a:srgbClr val="202F5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Document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8D328-7759-2F45-9EAE-93211720C7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8271" y="3700307"/>
            <a:ext cx="8370256" cy="904727"/>
          </a:xfrm>
        </p:spPr>
        <p:txBody>
          <a:bodyPr/>
          <a:lstStyle>
            <a:lvl1pPr marL="0" indent="0" algn="l">
              <a:buNone/>
              <a:defRPr sz="1700" b="0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16562" indent="0" algn="ctr">
              <a:buNone/>
              <a:defRPr sz="1400"/>
            </a:lvl2pPr>
            <a:lvl3pPr marL="633127" indent="0" algn="ctr">
              <a:buNone/>
              <a:defRPr sz="1200"/>
            </a:lvl3pPr>
            <a:lvl4pPr marL="949689" indent="0" algn="ctr">
              <a:buNone/>
              <a:defRPr sz="1100"/>
            </a:lvl4pPr>
            <a:lvl5pPr marL="1266252" indent="0" algn="ctr">
              <a:buNone/>
              <a:defRPr sz="1100"/>
            </a:lvl5pPr>
            <a:lvl6pPr marL="1582815" indent="0" algn="ctr">
              <a:buNone/>
              <a:defRPr sz="1100"/>
            </a:lvl6pPr>
            <a:lvl7pPr marL="1899379" indent="0" algn="ctr">
              <a:buNone/>
              <a:defRPr sz="1100"/>
            </a:lvl7pPr>
            <a:lvl8pPr marL="2215942" indent="0" algn="ctr">
              <a:buNone/>
              <a:defRPr sz="1100"/>
            </a:lvl8pPr>
            <a:lvl9pPr marL="2532505" indent="0" algn="ctr">
              <a:buNone/>
              <a:defRPr sz="11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88272" y="2366222"/>
            <a:ext cx="8370256" cy="1191"/>
          </a:xfrm>
          <a:prstGeom prst="line">
            <a:avLst/>
          </a:prstGeom>
          <a:ln w="25400">
            <a:solidFill>
              <a:srgbClr val="E7B4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1728B46-7111-4830-995E-C6BB9C9D9732}"/>
              </a:ext>
            </a:extLst>
          </p:cNvPr>
          <p:cNvPicPr/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8952" y="538466"/>
            <a:ext cx="5731510" cy="1191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71D4A1-A2C1-4D46-8B9D-45D7F95637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776184" y="4801841"/>
            <a:ext cx="1979543" cy="18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746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lide">
    <p:bg>
      <p:bgPr>
        <a:pattFill prst="dotDmnd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431C0-C7A5-3645-8F2C-90C63C74A0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8271" y="2366222"/>
            <a:ext cx="8370256" cy="1334084"/>
          </a:xfrm>
          <a:prstGeom prst="rect">
            <a:avLst/>
          </a:prstGeom>
        </p:spPr>
        <p:txBody>
          <a:bodyPr anchor="t"/>
          <a:lstStyle>
            <a:lvl1pPr algn="l">
              <a:defRPr sz="4200" b="0" i="0" baseline="0">
                <a:solidFill>
                  <a:srgbClr val="202F5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8D328-7759-2F45-9EAE-93211720C74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8271" y="3700307"/>
            <a:ext cx="8370256" cy="904727"/>
          </a:xfrm>
        </p:spPr>
        <p:txBody>
          <a:bodyPr/>
          <a:lstStyle>
            <a:lvl1pPr marL="0" indent="0" algn="l">
              <a:buNone/>
              <a:defRPr sz="1700" b="0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16562" indent="0" algn="ctr">
              <a:buNone/>
              <a:defRPr sz="1400"/>
            </a:lvl2pPr>
            <a:lvl3pPr marL="633127" indent="0" algn="ctr">
              <a:buNone/>
              <a:defRPr sz="1200"/>
            </a:lvl3pPr>
            <a:lvl4pPr marL="949689" indent="0" algn="ctr">
              <a:buNone/>
              <a:defRPr sz="1100"/>
            </a:lvl4pPr>
            <a:lvl5pPr marL="1266252" indent="0" algn="ctr">
              <a:buNone/>
              <a:defRPr sz="1100"/>
            </a:lvl5pPr>
            <a:lvl6pPr marL="1582815" indent="0" algn="ctr">
              <a:buNone/>
              <a:defRPr sz="1100"/>
            </a:lvl6pPr>
            <a:lvl7pPr marL="1899379" indent="0" algn="ctr">
              <a:buNone/>
              <a:defRPr sz="1100"/>
            </a:lvl7pPr>
            <a:lvl8pPr marL="2215942" indent="0" algn="ctr">
              <a:buNone/>
              <a:defRPr sz="1100"/>
            </a:lvl8pPr>
            <a:lvl9pPr marL="2532505" indent="0" algn="ctr">
              <a:buNone/>
              <a:defRPr sz="1100"/>
            </a:lvl9pPr>
          </a:lstStyle>
          <a:p>
            <a:r>
              <a:rPr lang="en-US" dirty="0"/>
              <a:t>Section 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6C896-04EE-084B-B3F0-EA45F73CA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75AD2CE-F49B-4E00-A4C1-B0C86F7952B9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388272" y="2366222"/>
            <a:ext cx="8370256" cy="1191"/>
          </a:xfrm>
          <a:prstGeom prst="line">
            <a:avLst/>
          </a:prstGeom>
          <a:ln w="25400">
            <a:solidFill>
              <a:srgbClr val="E7B4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3AA97A81-BABA-482E-ADB2-823A2842AC65}"/>
              </a:ext>
            </a:extLst>
          </p:cNvPr>
          <p:cNvPicPr/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017" y="538466"/>
            <a:ext cx="5731510" cy="11912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5746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blipFill dpi="0" rotWithShape="1">
          <a:blip r:embed="rId2">
            <a:alphaModFix amt="0"/>
            <a:lum/>
          </a:blip>
          <a:srcRect/>
          <a:stretch>
            <a:fillRect l="-90000"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E60B5-ECA4-034A-9EEB-3DF358360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700">
                <a:solidFill>
                  <a:schemeClr val="tx1"/>
                </a:solidFill>
              </a:defRPr>
            </a:lvl2pPr>
            <a:lvl3pPr>
              <a:defRPr sz="15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F4F52-9237-544E-B37E-57C51C2E7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779232">
              <a:defRPr>
                <a:solidFill>
                  <a:schemeClr val="tx1"/>
                </a:solidFill>
              </a:defRPr>
            </a:lvl1pPr>
          </a:lstStyle>
          <a:p>
            <a:fld id="{375AD2CE-F49B-4E00-A4C1-B0C86F7952B9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E476F73F-E1F6-417B-A31E-1657B8FA31A1}"/>
              </a:ext>
            </a:extLst>
          </p:cNvPr>
          <p:cNvPicPr/>
          <p:nvPr userDrawn="1"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052" y="4849158"/>
            <a:ext cx="721895" cy="11684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7">
            <a:extLst>
              <a:ext uri="{FF2B5EF4-FFF2-40B4-BE49-F238E27FC236}">
                <a16:creationId xmlns:a16="http://schemas.microsoft.com/office/drawing/2014/main" id="{C713D0A2-324A-4EC1-B1FB-96AC20D0217E}"/>
              </a:ext>
            </a:extLst>
          </p:cNvPr>
          <p:cNvCxnSpPr/>
          <p:nvPr userDrawn="1"/>
        </p:nvCxnSpPr>
        <p:spPr>
          <a:xfrm>
            <a:off x="388272" y="884063"/>
            <a:ext cx="8370256" cy="814"/>
          </a:xfrm>
          <a:prstGeom prst="line">
            <a:avLst/>
          </a:prstGeom>
          <a:ln w="25400">
            <a:solidFill>
              <a:srgbClr val="E7B4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5E12BB52-2A63-46AE-854B-9A9AFB6DE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272" y="273846"/>
            <a:ext cx="8370256" cy="9941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02F5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9449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bg>
      <p:bgPr>
        <a:solidFill>
          <a:srgbClr val="202F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01687-1884-7744-AA97-9FEAB2CA6A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271" y="424706"/>
            <a:ext cx="8370256" cy="4253133"/>
          </a:xfrm>
          <a:prstGeom prst="rect">
            <a:avLst/>
          </a:prstGeom>
          <a:ln>
            <a:noFill/>
          </a:ln>
        </p:spPr>
        <p:txBody>
          <a:bodyPr anchor="ctr">
            <a:normAutofit/>
          </a:bodyPr>
          <a:lstStyle>
            <a:lvl1pPr algn="ctr">
              <a:defRPr sz="4200" b="0" i="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Use this slide for large text</a:t>
            </a:r>
          </a:p>
        </p:txBody>
      </p:sp>
      <p:cxnSp>
        <p:nvCxnSpPr>
          <p:cNvPr id="11" name="Straight Connector 6">
            <a:extLst>
              <a:ext uri="{FF2B5EF4-FFF2-40B4-BE49-F238E27FC236}">
                <a16:creationId xmlns:a16="http://schemas.microsoft.com/office/drawing/2014/main" id="{D437E7B1-FC72-4E2A-9706-633246F5342A}"/>
              </a:ext>
            </a:extLst>
          </p:cNvPr>
          <p:cNvCxnSpPr/>
          <p:nvPr userDrawn="1"/>
        </p:nvCxnSpPr>
        <p:spPr>
          <a:xfrm>
            <a:off x="388272" y="4676669"/>
            <a:ext cx="8370256" cy="417"/>
          </a:xfrm>
          <a:prstGeom prst="line">
            <a:avLst/>
          </a:prstGeom>
          <a:ln w="25400">
            <a:solidFill>
              <a:srgbClr val="E7B4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Bilde 6" descr="Et bilde som inneholder tekst&#10;&#10;Automatisk generert beskrivelse">
            <a:extLst>
              <a:ext uri="{FF2B5EF4-FFF2-40B4-BE49-F238E27FC236}">
                <a16:creationId xmlns:a16="http://schemas.microsoft.com/office/drawing/2014/main" id="{91F3EF3E-C231-459C-A51E-C5C2C80B0A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0919" r="61977" b="25729"/>
          <a:stretch/>
        </p:blipFill>
        <p:spPr>
          <a:xfrm>
            <a:off x="4211052" y="4815054"/>
            <a:ext cx="721895" cy="171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9449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blipFill dpi="0" rotWithShape="1">
          <a:blip r:embed="rId2">
            <a:alphaModFix amt="0"/>
            <a:lum/>
          </a:blip>
          <a:srcRect/>
          <a:stretch>
            <a:fillRect l="-90000"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C8A71-AC4F-9240-9336-C3BF2E1201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8272" y="1369219"/>
            <a:ext cx="3886200" cy="3263504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700">
                <a:solidFill>
                  <a:schemeClr val="tx1"/>
                </a:solidFill>
              </a:defRPr>
            </a:lvl2pPr>
            <a:lvl3pPr>
              <a:defRPr sz="15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6C82B4-2116-8040-BCF0-CCFE0B260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2328" y="1369219"/>
            <a:ext cx="3886200" cy="3263504"/>
          </a:xfrm>
        </p:spPr>
        <p:txBody>
          <a:bodyPr>
            <a:normAutofit/>
          </a:bodyPr>
          <a:lstStyle>
            <a:lvl1pPr marL="158283" indent="-158283" algn="l" defTabSz="633127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74845" indent="-158283" algn="l" defTabSz="633127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170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791408" indent="-158283" algn="l" defTabSz="633127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150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107971" indent="-158283" algn="l" defTabSz="633127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140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424535" indent="-158283" algn="l" defTabSz="633127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91664B-0474-5840-9EC6-BE7E2B60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779232">
              <a:defRPr>
                <a:solidFill>
                  <a:schemeClr val="tx1"/>
                </a:solidFill>
              </a:defRPr>
            </a:lvl1pPr>
          </a:lstStyle>
          <a:p>
            <a:fld id="{375AD2CE-F49B-4E00-A4C1-B0C86F7952B9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323A28EA-9665-4491-B7F9-CE34AA25432F}"/>
              </a:ext>
            </a:extLst>
          </p:cNvPr>
          <p:cNvCxnSpPr/>
          <p:nvPr userDrawn="1"/>
        </p:nvCxnSpPr>
        <p:spPr>
          <a:xfrm>
            <a:off x="388272" y="884063"/>
            <a:ext cx="8370256" cy="814"/>
          </a:xfrm>
          <a:prstGeom prst="line">
            <a:avLst/>
          </a:prstGeom>
          <a:ln w="25400">
            <a:solidFill>
              <a:srgbClr val="E7B4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9">
            <a:extLst>
              <a:ext uri="{FF2B5EF4-FFF2-40B4-BE49-F238E27FC236}">
                <a16:creationId xmlns:a16="http://schemas.microsoft.com/office/drawing/2014/main" id="{F8810371-331F-49A8-9965-E8BD7439DF6A}"/>
              </a:ext>
            </a:extLst>
          </p:cNvPr>
          <p:cNvPicPr/>
          <p:nvPr userDrawn="1"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052" y="4849158"/>
            <a:ext cx="721895" cy="11684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69695FE-955F-4825-91BB-DDD306023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272" y="273846"/>
            <a:ext cx="8370256" cy="9941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02F5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6068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bg>
      <p:bgPr>
        <a:blipFill dpi="0" rotWithShape="1">
          <a:blip r:embed="rId2">
            <a:alphaModFix amt="0"/>
            <a:lum/>
          </a:blip>
          <a:srcRect/>
          <a:stretch>
            <a:fillRect l="-90000"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C4BB8-1DA2-4046-B1C8-55801360B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272" y="1260872"/>
            <a:ext cx="3868340" cy="617934"/>
          </a:xfrm>
        </p:spPr>
        <p:txBody>
          <a:bodyPr anchor="b"/>
          <a:lstStyle>
            <a:lvl1pPr marL="0" indent="0">
              <a:buNone/>
              <a:defRPr sz="1700" b="1">
                <a:solidFill>
                  <a:schemeClr val="tx1"/>
                </a:solidFill>
              </a:defRPr>
            </a:lvl1pPr>
            <a:lvl2pPr marL="316562" indent="0">
              <a:buNone/>
              <a:defRPr sz="1400" b="1"/>
            </a:lvl2pPr>
            <a:lvl3pPr marL="633127" indent="0">
              <a:buNone/>
              <a:defRPr sz="1200" b="1"/>
            </a:lvl3pPr>
            <a:lvl4pPr marL="949689" indent="0">
              <a:buNone/>
              <a:defRPr sz="1100" b="1"/>
            </a:lvl4pPr>
            <a:lvl5pPr marL="1266252" indent="0">
              <a:buNone/>
              <a:defRPr sz="1100" b="1"/>
            </a:lvl5pPr>
            <a:lvl6pPr marL="1582815" indent="0">
              <a:buNone/>
              <a:defRPr sz="1100" b="1"/>
            </a:lvl6pPr>
            <a:lvl7pPr marL="1899379" indent="0">
              <a:buNone/>
              <a:defRPr sz="1100" b="1"/>
            </a:lvl7pPr>
            <a:lvl8pPr marL="2215942" indent="0">
              <a:buNone/>
              <a:defRPr sz="1100" b="1"/>
            </a:lvl8pPr>
            <a:lvl9pPr marL="2532505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0F5FE-3BEC-1840-ACD5-54619C0BB8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8272" y="1878806"/>
            <a:ext cx="3868340" cy="276344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EFD87C-23BD-C24F-B47C-69891DF57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779232">
              <a:defRPr>
                <a:solidFill>
                  <a:schemeClr val="tx1"/>
                </a:solidFill>
              </a:defRPr>
            </a:lvl1pPr>
          </a:lstStyle>
          <a:p>
            <a:fld id="{375AD2CE-F49B-4E00-A4C1-B0C86F7952B9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6F6A8E9-FACF-9C4A-9549-FD32786559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1138" y="1260872"/>
            <a:ext cx="3887391" cy="617934"/>
          </a:xfrm>
        </p:spPr>
        <p:txBody>
          <a:bodyPr anchor="b"/>
          <a:lstStyle>
            <a:lvl1pPr marL="0" indent="0">
              <a:buNone/>
              <a:defRPr sz="1700" b="1">
                <a:solidFill>
                  <a:schemeClr val="tx1"/>
                </a:solidFill>
              </a:defRPr>
            </a:lvl1pPr>
            <a:lvl2pPr marL="316562" indent="0">
              <a:buNone/>
              <a:defRPr sz="1400" b="1"/>
            </a:lvl2pPr>
            <a:lvl3pPr marL="633127" indent="0">
              <a:buNone/>
              <a:defRPr sz="1200" b="1"/>
            </a:lvl3pPr>
            <a:lvl4pPr marL="949689" indent="0">
              <a:buNone/>
              <a:defRPr sz="1100" b="1"/>
            </a:lvl4pPr>
            <a:lvl5pPr marL="1266252" indent="0">
              <a:buNone/>
              <a:defRPr sz="1100" b="1"/>
            </a:lvl5pPr>
            <a:lvl6pPr marL="1582815" indent="0">
              <a:buNone/>
              <a:defRPr sz="1100" b="1"/>
            </a:lvl6pPr>
            <a:lvl7pPr marL="1899379" indent="0">
              <a:buNone/>
              <a:defRPr sz="1100" b="1"/>
            </a:lvl7pPr>
            <a:lvl8pPr marL="2215942" indent="0">
              <a:buNone/>
              <a:defRPr sz="1100" b="1"/>
            </a:lvl8pPr>
            <a:lvl9pPr marL="2532505" indent="0">
              <a:buNone/>
              <a:defRPr sz="1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B11E3783-B899-4744-9159-7E51F8549C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1138" y="1878806"/>
            <a:ext cx="3887391" cy="276344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7" name="Straight Connector 7">
            <a:extLst>
              <a:ext uri="{FF2B5EF4-FFF2-40B4-BE49-F238E27FC236}">
                <a16:creationId xmlns:a16="http://schemas.microsoft.com/office/drawing/2014/main" id="{C79C51A8-A132-477E-A453-076317CB9FF1}"/>
              </a:ext>
            </a:extLst>
          </p:cNvPr>
          <p:cNvCxnSpPr/>
          <p:nvPr userDrawn="1"/>
        </p:nvCxnSpPr>
        <p:spPr>
          <a:xfrm>
            <a:off x="388272" y="884063"/>
            <a:ext cx="8370256" cy="814"/>
          </a:xfrm>
          <a:prstGeom prst="line">
            <a:avLst/>
          </a:prstGeom>
          <a:ln w="25400">
            <a:solidFill>
              <a:srgbClr val="E7B4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9">
            <a:extLst>
              <a:ext uri="{FF2B5EF4-FFF2-40B4-BE49-F238E27FC236}">
                <a16:creationId xmlns:a16="http://schemas.microsoft.com/office/drawing/2014/main" id="{4B9922AC-968E-4C79-AFD1-D5CCA5A1C665}"/>
              </a:ext>
            </a:extLst>
          </p:cNvPr>
          <p:cNvPicPr/>
          <p:nvPr userDrawn="1"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052" y="4849158"/>
            <a:ext cx="721895" cy="11684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EDACB5DF-D278-4B5A-AD37-A4408EC7E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272" y="273846"/>
            <a:ext cx="8370256" cy="9941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02F5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5526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alphaModFix amt="0"/>
            <a:lum/>
          </a:blip>
          <a:srcRect/>
          <a:stretch>
            <a:fillRect l="-90000"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87A51D-44CB-DA46-B676-B4D58452E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779232">
              <a:defRPr/>
            </a:lvl1pPr>
          </a:lstStyle>
          <a:p>
            <a:fld id="{375AD2CE-F49B-4E00-A4C1-B0C86F7952B9}" type="slidenum">
              <a:rPr lang="de-D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de-DE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1" name="Straight Connector 7">
            <a:extLst>
              <a:ext uri="{FF2B5EF4-FFF2-40B4-BE49-F238E27FC236}">
                <a16:creationId xmlns:a16="http://schemas.microsoft.com/office/drawing/2014/main" id="{EC8ED0FD-BA72-4FBE-A3D3-98BE7EC6F98D}"/>
              </a:ext>
            </a:extLst>
          </p:cNvPr>
          <p:cNvCxnSpPr/>
          <p:nvPr userDrawn="1"/>
        </p:nvCxnSpPr>
        <p:spPr>
          <a:xfrm>
            <a:off x="388272" y="884063"/>
            <a:ext cx="8370256" cy="814"/>
          </a:xfrm>
          <a:prstGeom prst="line">
            <a:avLst/>
          </a:prstGeom>
          <a:ln w="25400">
            <a:solidFill>
              <a:srgbClr val="E7B4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9">
            <a:extLst>
              <a:ext uri="{FF2B5EF4-FFF2-40B4-BE49-F238E27FC236}">
                <a16:creationId xmlns:a16="http://schemas.microsoft.com/office/drawing/2014/main" id="{D61C4AB0-D2EE-40D5-8E62-25909D684C1E}"/>
              </a:ext>
            </a:extLst>
          </p:cNvPr>
          <p:cNvPicPr/>
          <p:nvPr userDrawn="1"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052" y="4849158"/>
            <a:ext cx="721895" cy="11684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9C5EB517-4B71-4A21-8297-B40B11700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272" y="273846"/>
            <a:ext cx="8370256" cy="9941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02F5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553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alphaModFix amt="0"/>
            <a:lum/>
          </a:blip>
          <a:srcRect/>
          <a:stretch>
            <a:fillRect l="-90000"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C5AA-C367-9C49-9A77-069645A7D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273" y="1369218"/>
            <a:ext cx="2949178" cy="1280913"/>
          </a:xfrm>
          <a:prstGeom prst="rect">
            <a:avLst/>
          </a:prstGeom>
        </p:spPr>
        <p:txBody>
          <a:bodyPr anchor="b"/>
          <a:lstStyle>
            <a:lvl1pPr>
              <a:defRPr sz="2200">
                <a:solidFill>
                  <a:srgbClr val="202F5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E0A79-44E0-C344-B8F6-6546612064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9380" y="1369219"/>
            <a:ext cx="4629150" cy="3263504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 sz="1900">
                <a:solidFill>
                  <a:schemeClr val="tx1"/>
                </a:solidFill>
              </a:defRPr>
            </a:lvl2pPr>
            <a:lvl3pPr>
              <a:defRPr sz="17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D2A02-E32C-634F-94F9-99115CD81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8273" y="2772075"/>
            <a:ext cx="2949178" cy="1860647"/>
          </a:xfrm>
        </p:spPr>
        <p:txBody>
          <a:bodyPr/>
          <a:lstStyle>
            <a:lvl1pPr marL="0" indent="0">
              <a:buNone/>
              <a:defRPr sz="1100">
                <a:solidFill>
                  <a:schemeClr val="tx1"/>
                </a:solidFill>
              </a:defRPr>
            </a:lvl1pPr>
            <a:lvl2pPr marL="316562" indent="0">
              <a:buNone/>
              <a:defRPr sz="1000"/>
            </a:lvl2pPr>
            <a:lvl3pPr marL="633127" indent="0">
              <a:buNone/>
              <a:defRPr sz="800"/>
            </a:lvl3pPr>
            <a:lvl4pPr marL="949689" indent="0">
              <a:buNone/>
              <a:defRPr sz="700"/>
            </a:lvl4pPr>
            <a:lvl5pPr marL="1266252" indent="0">
              <a:buNone/>
              <a:defRPr sz="700"/>
            </a:lvl5pPr>
            <a:lvl6pPr marL="1582815" indent="0">
              <a:buNone/>
              <a:defRPr sz="700"/>
            </a:lvl6pPr>
            <a:lvl7pPr marL="1899379" indent="0">
              <a:buNone/>
              <a:defRPr sz="700"/>
            </a:lvl7pPr>
            <a:lvl8pPr marL="2215942" indent="0">
              <a:buNone/>
              <a:defRPr sz="700"/>
            </a:lvl8pPr>
            <a:lvl9pPr marL="2532505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91318-F8D0-C942-AC79-942D28905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779232">
              <a:defRPr>
                <a:solidFill>
                  <a:schemeClr val="tx1"/>
                </a:solidFill>
              </a:defRPr>
            </a:lvl1pPr>
          </a:lstStyle>
          <a:p>
            <a:fld id="{375AD2CE-F49B-4E00-A4C1-B0C86F7952B9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901687-1884-7744-AA97-9FEAB2CA6ACF}"/>
              </a:ext>
            </a:extLst>
          </p:cNvPr>
          <p:cNvSpPr txBox="1">
            <a:spLocks/>
          </p:cNvSpPr>
          <p:nvPr userDrawn="1"/>
        </p:nvSpPr>
        <p:spPr>
          <a:xfrm>
            <a:off x="388272" y="273846"/>
            <a:ext cx="8370258" cy="987028"/>
          </a:xfrm>
          <a:prstGeom prst="rect">
            <a:avLst/>
          </a:prstGeom>
        </p:spPr>
        <p:txBody>
          <a:bodyPr vert="horz" lIns="77925" tIns="38963" rIns="77925" bIns="38963" rtlCol="0" anchor="t">
            <a:normAutofit/>
          </a:bodyPr>
          <a:lstStyle/>
          <a:p>
            <a:pPr marL="0" marR="0" lvl="0" indent="0" algn="l" defTabSz="63312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202F58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85F3275F-3084-4539-B741-42FB2A8A3C1F}"/>
              </a:ext>
            </a:extLst>
          </p:cNvPr>
          <p:cNvCxnSpPr/>
          <p:nvPr userDrawn="1"/>
        </p:nvCxnSpPr>
        <p:spPr>
          <a:xfrm>
            <a:off x="388272" y="884063"/>
            <a:ext cx="8370256" cy="814"/>
          </a:xfrm>
          <a:prstGeom prst="line">
            <a:avLst/>
          </a:prstGeom>
          <a:ln w="25400">
            <a:solidFill>
              <a:srgbClr val="E7B4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9">
            <a:extLst>
              <a:ext uri="{FF2B5EF4-FFF2-40B4-BE49-F238E27FC236}">
                <a16:creationId xmlns:a16="http://schemas.microsoft.com/office/drawing/2014/main" id="{E2DE6C71-9AAE-4D3B-B7EE-FE7696D047E2}"/>
              </a:ext>
            </a:extLst>
          </p:cNvPr>
          <p:cNvPicPr/>
          <p:nvPr userDrawn="1"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052" y="4849158"/>
            <a:ext cx="721895" cy="11684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9F898DDF-3A25-40D9-B86E-139C0D620652}"/>
              </a:ext>
            </a:extLst>
          </p:cNvPr>
          <p:cNvSpPr txBox="1">
            <a:spLocks/>
          </p:cNvSpPr>
          <p:nvPr userDrawn="1"/>
        </p:nvSpPr>
        <p:spPr>
          <a:xfrm>
            <a:off x="388272" y="273846"/>
            <a:ext cx="8370256" cy="994172"/>
          </a:xfrm>
          <a:prstGeom prst="rect">
            <a:avLst/>
          </a:prstGeom>
        </p:spPr>
        <p:txBody>
          <a:bodyPr/>
          <a:lstStyle>
            <a:lvl1pPr algn="l" defTabSz="63312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b="0" i="0" kern="1200">
                <a:solidFill>
                  <a:srgbClr val="202F5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978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Last Slide">
    <p:bg>
      <p:bgPr>
        <a:pattFill prst="dotDmnd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431C0-C7A5-3645-8F2C-90C63C74A0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8271" y="2366222"/>
            <a:ext cx="8370256" cy="1334084"/>
          </a:xfrm>
          <a:prstGeom prst="rect">
            <a:avLst/>
          </a:prstGeom>
        </p:spPr>
        <p:txBody>
          <a:bodyPr anchor="t"/>
          <a:lstStyle>
            <a:lvl1pPr algn="l">
              <a:defRPr sz="4200" b="0" i="0" baseline="0">
                <a:solidFill>
                  <a:srgbClr val="202F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8D328-7759-2F45-9EAE-93211720C74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8271" y="3700307"/>
            <a:ext cx="8370256" cy="904727"/>
          </a:xfrm>
        </p:spPr>
        <p:txBody>
          <a:bodyPr/>
          <a:lstStyle>
            <a:lvl1pPr marL="0" indent="0" algn="l">
              <a:buNone/>
              <a:defRPr sz="1700" b="0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316562" indent="0" algn="ctr">
              <a:buNone/>
              <a:defRPr sz="1400"/>
            </a:lvl2pPr>
            <a:lvl3pPr marL="633127" indent="0" algn="ctr">
              <a:buNone/>
              <a:defRPr sz="1200"/>
            </a:lvl3pPr>
            <a:lvl4pPr marL="949689" indent="0" algn="ctr">
              <a:buNone/>
              <a:defRPr sz="1100"/>
            </a:lvl4pPr>
            <a:lvl5pPr marL="1266252" indent="0" algn="ctr">
              <a:buNone/>
              <a:defRPr sz="1100"/>
            </a:lvl5pPr>
            <a:lvl6pPr marL="1582815" indent="0" algn="ctr">
              <a:buNone/>
              <a:defRPr sz="1100"/>
            </a:lvl6pPr>
            <a:lvl7pPr marL="1899379" indent="0" algn="ctr">
              <a:buNone/>
              <a:defRPr sz="1100"/>
            </a:lvl7pPr>
            <a:lvl8pPr marL="2215942" indent="0" algn="ctr">
              <a:buNone/>
              <a:defRPr sz="1100"/>
            </a:lvl8pPr>
            <a:lvl9pPr marL="2532505" indent="0" algn="ctr">
              <a:buNone/>
              <a:defRPr sz="1100"/>
            </a:lvl9pPr>
          </a:lstStyle>
          <a:p>
            <a:r>
              <a:rPr lang="en-US" dirty="0"/>
              <a:t>www.ntnu.edu/norcics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2282B4-956A-4C35-8865-C6E27AE3360C}"/>
              </a:ext>
            </a:extLst>
          </p:cNvPr>
          <p:cNvPicPr/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017" y="538466"/>
            <a:ext cx="5731510" cy="1191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36C5D79F-A3DD-4339-B227-0618F54242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776184" y="4801841"/>
            <a:ext cx="1979543" cy="186799"/>
          </a:xfrm>
          <a:prstGeom prst="rect">
            <a:avLst/>
          </a:prstGeom>
        </p:spPr>
      </p:pic>
      <p:cxnSp>
        <p:nvCxnSpPr>
          <p:cNvPr id="9" name="Straight Connector 6">
            <a:extLst>
              <a:ext uri="{FF2B5EF4-FFF2-40B4-BE49-F238E27FC236}">
                <a16:creationId xmlns:a16="http://schemas.microsoft.com/office/drawing/2014/main" id="{1101F5DD-E5AE-4991-8C61-C0284038078F}"/>
              </a:ext>
            </a:extLst>
          </p:cNvPr>
          <p:cNvCxnSpPr/>
          <p:nvPr userDrawn="1"/>
        </p:nvCxnSpPr>
        <p:spPr>
          <a:xfrm>
            <a:off x="388272" y="2366222"/>
            <a:ext cx="8370256" cy="1191"/>
          </a:xfrm>
          <a:prstGeom prst="line">
            <a:avLst/>
          </a:prstGeom>
          <a:ln w="25400">
            <a:solidFill>
              <a:srgbClr val="E7B4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746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alphaModFix amt="0"/>
            <a:lum/>
          </a:blip>
          <a:srcRect/>
          <a:stretch>
            <a:fillRect l="-90000"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8CF0BC-A958-6D44-BB75-1A1F33F2C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272" y="1369219"/>
            <a:ext cx="8370256" cy="3263504"/>
          </a:xfrm>
          <a:prstGeom prst="rect">
            <a:avLst/>
          </a:prstGeom>
        </p:spPr>
        <p:txBody>
          <a:bodyPr vert="horz" lIns="77925" tIns="38963" rIns="77925" bIns="38963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DC3E4-4DE4-BE4A-A746-3903057F92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01128" y="4767264"/>
            <a:ext cx="2057400" cy="273844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r" defTabSz="779232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5AD2CE-F49B-4E00-A4C1-B0C86F7952B9}" type="slidenum">
              <a:rPr lang="de-DE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de-DE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97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95" r:id="rId2"/>
    <p:sldLayoutId id="2147484184" r:id="rId3"/>
    <p:sldLayoutId id="2147484197" r:id="rId4"/>
    <p:sldLayoutId id="2147484186" r:id="rId5"/>
    <p:sldLayoutId id="2147484187" r:id="rId6"/>
    <p:sldLayoutId id="2147484188" r:id="rId7"/>
    <p:sldLayoutId id="2147484190" r:id="rId8"/>
    <p:sldLayoutId id="2147484196" r:id="rId9"/>
  </p:sldLayoutIdLst>
  <p:hf hdr="0"/>
  <p:txStyles>
    <p:titleStyle>
      <a:lvl1pPr algn="l" defTabSz="633127" rtl="0" eaLnBrk="1" latinLnBrk="0" hangingPunct="1">
        <a:lnSpc>
          <a:spcPct val="90000"/>
        </a:lnSpc>
        <a:spcBef>
          <a:spcPct val="0"/>
        </a:spcBef>
        <a:buNone/>
        <a:defRPr sz="2700" b="0" i="0" kern="1200">
          <a:solidFill>
            <a:srgbClr val="112D8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158283" indent="-158283" algn="l" defTabSz="633127" rtl="0" eaLnBrk="1" latinLnBrk="0" hangingPunct="1">
        <a:lnSpc>
          <a:spcPct val="90000"/>
        </a:lnSpc>
        <a:spcBef>
          <a:spcPts val="693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474845" indent="-158283" algn="l" defTabSz="633127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791408" indent="-158283" algn="l" defTabSz="633127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107971" indent="-158283" algn="l" defTabSz="633127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424535" indent="-158283" algn="l" defTabSz="633127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1741097" indent="-158283" algn="l" defTabSz="633127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661" indent="-158283" algn="l" defTabSz="633127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374223" indent="-158283" algn="l" defTabSz="633127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690787" indent="-158283" algn="l" defTabSz="633127" rtl="0" eaLnBrk="1" latinLnBrk="0" hangingPunct="1">
        <a:lnSpc>
          <a:spcPct val="90000"/>
        </a:lnSpc>
        <a:spcBef>
          <a:spcPts val="34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3127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16562" algn="l" defTabSz="633127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33127" algn="l" defTabSz="633127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49689" algn="l" defTabSz="633127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66252" algn="l" defTabSz="633127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82815" algn="l" defTabSz="633127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379" algn="l" defTabSz="633127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15942" algn="l" defTabSz="633127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32505" algn="l" defTabSz="633127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A5290-4404-4EF9-BA09-97CA5731D1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blow up a state space using industrial control systems</a:t>
            </a:r>
            <a:endParaRPr lang="nb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D8ACA4-3DC0-4052-8C16-D0C4C8DC9A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James G. Wright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08306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2562889-8AF9-42BE-8C85-F804C8366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272" y="273846"/>
            <a:ext cx="8370256" cy="994172"/>
          </a:xfrm>
        </p:spPr>
        <p:txBody>
          <a:bodyPr/>
          <a:lstStyle/>
          <a:p>
            <a:endParaRPr lang="nb-NO" dirty="0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2569F447-1CAF-AB4C-51EA-6B8FE5E6A8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1230" y="1405763"/>
            <a:ext cx="4517434" cy="252976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AE15B-F1B2-4B46-B876-2D45EB387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7474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ED0AD9F-FF8E-108C-DF24-B6FA5B845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2415" y="1370013"/>
            <a:ext cx="6802346" cy="326231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3953C2-02CA-D90C-4AF6-E1AD551DF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6A55819-6609-F3A1-C127-B066D6766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Verifying Against DoS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801328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9359E11-E81A-2F8A-E307-872565F1D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8938" y="1394455"/>
            <a:ext cx="8369300" cy="3213427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AD63BF-64C4-2845-4E8E-12C28BFD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A509D74-0B29-A39E-0542-981A0DEFF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not good enough?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653521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55C8A61-0127-7523-9833-B47ABCFD6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91069" y="1370013"/>
            <a:ext cx="3565037" cy="326231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8FAE0F-F2D3-7038-9190-40C059F4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24F1EA-1DA5-FD98-0321-42D0F6985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it not </a:t>
            </a:r>
            <a:r>
              <a:rPr lang="en-US"/>
              <a:t>good enough?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24278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C41D6-C0A8-6403-3FD6-3C152EB74F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My work</a:t>
            </a:r>
            <a:endParaRPr lang="nb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8586A-8C9C-0057-D574-A73A6FBF52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254A5-8C9D-60E2-4D46-DE4E26B7E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3913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97B6E49-C358-F884-B720-CB5D21F47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3669" y="1370013"/>
            <a:ext cx="6699837" cy="326231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218069-05CE-3D7C-93DD-E03FB3FC1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2E74EB-27EE-3F85-1C1D-E4DAF256F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frames and sessions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47172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8153AC-CD72-9DFD-E7F0-3A6285CCDC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9756" y="1370013"/>
            <a:ext cx="5287664" cy="326231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01D3B-2C4E-66AE-FC08-1D99254D5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18D63-D454-1412-20DB-50C42A5FA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Increasing the number of agents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616497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C1B49-BC4D-ED2B-8E5F-F52A82B37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 thoughts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1742483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7A97BC3-F660-45D7-9A08-ADBB65A294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</a:t>
            </a:r>
            <a:endParaRPr lang="nb-NO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BD16EED3-3613-4668-8125-44B16AD837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James.g.wright@ntnu.no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801443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AAD07C-EF6B-9C1E-AF27-874A68483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brief history of symbolic analysis of security protocols</a:t>
            </a:r>
          </a:p>
          <a:p>
            <a:r>
              <a:rPr lang="nb-NO" dirty="0"/>
              <a:t>The </a:t>
            </a:r>
            <a:r>
              <a:rPr lang="nb-NO" dirty="0" err="1"/>
              <a:t>Industrial</a:t>
            </a:r>
            <a:r>
              <a:rPr lang="nb-NO" dirty="0"/>
              <a:t> Control Systems Problem</a:t>
            </a:r>
          </a:p>
          <a:p>
            <a:r>
              <a:rPr lang="nb-NO" dirty="0" err="1"/>
              <a:t>Examples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my </a:t>
            </a:r>
            <a:r>
              <a:rPr lang="nb-NO"/>
              <a:t>work</a:t>
            </a:r>
            <a:endParaRPr lang="nb-NO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6BF5B8-8743-36ED-2AF4-28EF24CBC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559950-7661-1973-C765-9A4118F20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644334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34BF6-6B58-453E-8059-14322F72D9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lineage of a problem</a:t>
            </a:r>
            <a:endParaRPr lang="nb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43CBCC-1B49-4A9B-88CF-91CEA79D48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D5EDD-180B-40D2-9D1F-0ACB92821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5161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8545F8AD-D813-A4D4-4D3A-6D808E6CA7D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88938" y="1705094"/>
            <a:ext cx="3886200" cy="2592149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A369290-DCAF-B54B-2FFB-5BEC2DB4ED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872038" y="2084881"/>
            <a:ext cx="3886200" cy="1832575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E1C0B1-1D7C-402F-93E1-2E3FD83ED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B8580BA-E0B2-4CE9-BC70-E75AD8F95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272" y="273846"/>
            <a:ext cx="8370256" cy="994172"/>
          </a:xfrm>
        </p:spPr>
        <p:txBody>
          <a:bodyPr/>
          <a:lstStyle/>
          <a:p>
            <a:r>
              <a:rPr lang="en-US" dirty="0"/>
              <a:t>Where do we get our properties from?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22951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423B091-2DA4-29C2-B636-103B0AC129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00762" y="2409962"/>
            <a:ext cx="3862552" cy="1182414"/>
          </a:xfr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A390BE-00DC-D434-1DED-37588DB177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872038" y="2565407"/>
            <a:ext cx="3886200" cy="87152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10D745-C700-7F1E-072A-16E3C231C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E4C178-DB2F-893F-83A7-0D6E6BB27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Emerging Divide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42857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EE9029-16B1-5A36-7A06-D3037BCB32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9233" y="1370013"/>
            <a:ext cx="5408710" cy="326231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538249-E4E1-F7AB-5B69-D4AA38394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377413-F513-95F2-089C-E1DB551D1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symbolic school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4977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18F491-3461-4D40-07A7-C5EA8A2362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29313" y="2115344"/>
            <a:ext cx="1771650" cy="17716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A82354-2B21-AB44-9160-C23C2E092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C0349F0-E9A3-B499-F730-AC4F1EC42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Refined Tools</a:t>
            </a:r>
            <a:endParaRPr lang="nb-NO" dirty="0"/>
          </a:p>
        </p:txBody>
      </p:sp>
      <p:pic>
        <p:nvPicPr>
          <p:cNvPr id="9" name="Content Placeholder 8" descr="A picture containing circle, clipart&#10;&#10;Description automatically generated">
            <a:extLst>
              <a:ext uri="{FF2B5EF4-FFF2-40B4-BE49-F238E27FC236}">
                <a16:creationId xmlns:a16="http://schemas.microsoft.com/office/drawing/2014/main" id="{E5F86885-BFF3-A23D-FFC3-0AF2A0E1FF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379538" y="2048669"/>
            <a:ext cx="1905000" cy="1905000"/>
          </a:xfrm>
        </p:spPr>
      </p:pic>
    </p:spTree>
    <p:extLst>
      <p:ext uri="{BB962C8B-B14F-4D97-AF65-F5344CB8AC3E}">
        <p14:creationId xmlns:p14="http://schemas.microsoft.com/office/powerpoint/2010/main" val="801630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A2C259A-E3DB-43FB-83CB-EA18FD4B7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we doing secure by design?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07495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D45B4-4579-02EF-7F3B-0A79F8A672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Industrial Control Systems</a:t>
            </a:r>
            <a:endParaRPr lang="nb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55A67F-F72A-E274-784A-A038476D3E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BEC06A-2EC2-DCCD-AF78-D7B31888A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AD2CE-F49B-4E00-A4C1-B0C86F7952B9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244974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227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m_strFormatTime&gt;%d.%m.%Y&lt;/m_strFormatTime&gt;&lt;/m_precDefaultDate&gt;&lt;m_precDefaultYear&gt;&lt;m_bNumberIsYear val=&quot;0&quot;/&gt;&lt;m_strFormatTime&gt;%Y&lt;/m_strFormatTime&gt;&lt;/m_precDefaultYear&gt;&lt;m_precDefaultQuarter&gt;&lt;m_bNumberIsYear val=&quot;0&quot;/&gt;&lt;m_strFormatTime&gt;Q%5&lt;/m_strFormatTime&gt;&lt;/m_precDefaultQuarter&gt;&lt;m_precDefaultMonth/&gt;&lt;m_precDefaultWeek/&gt;&lt;m_precDefaultDay&gt;&lt;m_bNumberIsYear val=&quot;0&quot;/&gt;&lt;m_strFormatTime&gt;%#d&lt;/m_strFormatTime&gt;&lt;/m_precDefaultDay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FI NORCICS_ppt_template (002).potx  -  Read-Only" id="{86625D1B-70D2-4327-8D94-C0D0CCA8DF92}" vid="{C6714B94-8296-4837-ADFB-F6B9076F8CA4}"/>
    </a:ext>
  </a:extLst>
</a:theme>
</file>

<file path=ppt/theme/theme2.xml><?xml version="1.0" encoding="utf-8"?>
<a:theme xmlns:a="http://schemas.openxmlformats.org/drawingml/2006/main" name="Larissa-Design">
  <a:themeElements>
    <a:clrScheme name="Telekom Screenfarben">
      <a:dk1>
        <a:srgbClr val="4B4B4B"/>
      </a:dk1>
      <a:lt1>
        <a:sysClr val="window" lastClr="FFFFFF"/>
      </a:lt1>
      <a:dk2>
        <a:srgbClr val="E20074"/>
      </a:dk2>
      <a:lt2>
        <a:srgbClr val="A4A4A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6C6C6C"/>
      </a:folHlink>
    </a:clrScheme>
    <a:fontScheme name="T_PPT Fonts">
      <a:majorFont>
        <a:latin typeface="TeleGrotesk Headline Ultra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Telekom Screenfarben">
      <a:dk1>
        <a:srgbClr val="4B4B4B"/>
      </a:dk1>
      <a:lt1>
        <a:sysClr val="window" lastClr="FFFFFF"/>
      </a:lt1>
      <a:dk2>
        <a:srgbClr val="E20074"/>
      </a:dk2>
      <a:lt2>
        <a:srgbClr val="A4A4A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992C99"/>
      </a:hlink>
      <a:folHlink>
        <a:srgbClr val="6C6C6C"/>
      </a:folHlink>
    </a:clrScheme>
    <a:fontScheme name="T_PPT Fonts">
      <a:majorFont>
        <a:latin typeface="TeleGrotesk Headline Ultra"/>
        <a:ea typeface=""/>
        <a:cs typeface=""/>
      </a:majorFont>
      <a:minorFont>
        <a:latin typeface="Tele-GroteskNo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2C1BE105055F439B7AAC7036E7F9EA" ma:contentTypeVersion="9" ma:contentTypeDescription="Create a new document." ma:contentTypeScope="" ma:versionID="cfc397ceebb0880c1cefdad130fc803a">
  <xsd:schema xmlns:xsd="http://www.w3.org/2001/XMLSchema" xmlns:xs="http://www.w3.org/2001/XMLSchema" xmlns:p="http://schemas.microsoft.com/office/2006/metadata/properties" xmlns:ns2="bf801973-6dd6-44c1-998e-4913b65eb697" targetNamespace="http://schemas.microsoft.com/office/2006/metadata/properties" ma:root="true" ma:fieldsID="2cf99e462d0b2b809082d1c0b2af0c15" ns2:_="">
    <xsd:import namespace="bf801973-6dd6-44c1-998e-4913b65eb6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801973-6dd6-44c1-998e-4913b65eb6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FBC351-E508-4848-88D0-6AA4D20938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B5AB66-5E8C-4E56-9F33-F0BEAAEC119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BC6F959-169D-42C8-8612-2FEF6ABBF0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801973-6dd6-44c1-998e-4913b65eb6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SFI NORCICS_ppt_template</Template>
  <TotalTime>0</TotalTime>
  <Words>188</Words>
  <Application>Microsoft Office PowerPoint</Application>
  <PresentationFormat>On-screen Show (16:9)</PresentationFormat>
  <Paragraphs>44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Open Sans</vt:lpstr>
      <vt:lpstr>Tele-GroteskFet</vt:lpstr>
      <vt:lpstr>Tele-GroteskNor</vt:lpstr>
      <vt:lpstr>Times New Roman</vt:lpstr>
      <vt:lpstr>Wingdings</vt:lpstr>
      <vt:lpstr>Wingdings 2</vt:lpstr>
      <vt:lpstr>Office Theme</vt:lpstr>
      <vt:lpstr>How to blow up a state space using industrial control systems</vt:lpstr>
      <vt:lpstr>The plan</vt:lpstr>
      <vt:lpstr>The lineage of a problem</vt:lpstr>
      <vt:lpstr>Where do we get our properties from?</vt:lpstr>
      <vt:lpstr>The Emerging Divide</vt:lpstr>
      <vt:lpstr>The symbolic school</vt:lpstr>
      <vt:lpstr>The Refined Tools</vt:lpstr>
      <vt:lpstr>Are we doing secure by design?</vt:lpstr>
      <vt:lpstr>Industrial Control Systems</vt:lpstr>
      <vt:lpstr>PowerPoint Presentation</vt:lpstr>
      <vt:lpstr>Verifying Against DoS</vt:lpstr>
      <vt:lpstr>Why is this not good enough?</vt:lpstr>
      <vt:lpstr>Why is it not good enough?</vt:lpstr>
      <vt:lpstr>My work</vt:lpstr>
      <vt:lpstr>Manipulating frames and sessions</vt:lpstr>
      <vt:lpstr>Increasing the number of agents</vt:lpstr>
      <vt:lpstr>Concluding thoughts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blow up a state space using industrial control systems</dc:title>
  <dc:creator>James G Wright</dc:creator>
  <cp:lastModifiedBy>James G Wright</cp:lastModifiedBy>
  <cp:revision>7</cp:revision>
  <cp:lastPrinted>2018-12-02T11:34:56Z</cp:lastPrinted>
  <dcterms:created xsi:type="dcterms:W3CDTF">2023-05-21T17:45:15Z</dcterms:created>
  <dcterms:modified xsi:type="dcterms:W3CDTF">2023-05-23T06:37:33Z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0x010100CF2C1BE105055F439B7AAC7036E7F9EA</vt:lpwstr>
  </property>
</Properties>
</file>